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4" r:id="rId2"/>
    <p:sldId id="265" r:id="rId3"/>
    <p:sldId id="267" r:id="rId4"/>
    <p:sldId id="276" r:id="rId5"/>
    <p:sldId id="266" r:id="rId6"/>
    <p:sldId id="269" r:id="rId7"/>
    <p:sldId id="280" r:id="rId8"/>
    <p:sldId id="272" r:id="rId9"/>
    <p:sldId id="277" r:id="rId10"/>
    <p:sldId id="278" r:id="rId11"/>
    <p:sldId id="275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9" r:id="rId20"/>
    <p:sldId id="291" r:id="rId21"/>
    <p:sldId id="292" r:id="rId22"/>
    <p:sldId id="293" r:id="rId23"/>
    <p:sldId id="294" r:id="rId24"/>
    <p:sldId id="271" r:id="rId25"/>
    <p:sldId id="273" r:id="rId26"/>
    <p:sldId id="288" r:id="rId27"/>
    <p:sldId id="29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0F0"/>
    <a:srgbClr val="BD7262"/>
    <a:srgbClr val="D9D9D9"/>
    <a:srgbClr val="FFE699"/>
    <a:srgbClr val="8ADEF5"/>
    <a:srgbClr val="BE7262"/>
    <a:srgbClr val="695631"/>
    <a:srgbClr val="F0918E"/>
    <a:srgbClr val="F9B3B9"/>
    <a:srgbClr val="003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/>
    <p:restoredTop sz="93029"/>
  </p:normalViewPr>
  <p:slideViewPr>
    <p:cSldViewPr snapToGrid="0" snapToObjects="1" showGuides="1">
      <p:cViewPr>
        <p:scale>
          <a:sx n="110" d="100"/>
          <a:sy n="110" d="100"/>
        </p:scale>
        <p:origin x="1224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2144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297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01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965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406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13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552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40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839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884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314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259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6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60348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문서명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8" name="평행 사변형[P] 7"/>
          <p:cNvSpPr/>
          <p:nvPr/>
        </p:nvSpPr>
        <p:spPr>
          <a:xfrm>
            <a:off x="2018370" y="1603486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  <a:latin typeface="+mj-lt"/>
              </a:rPr>
              <a:t>푸른 청동의 산맥 </a:t>
            </a:r>
            <a:r>
              <a:rPr kumimoji="1" lang="en-US" altLang="ko-KR" sz="2000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kumimoji="1" lang="ko-KR" altLang="en-US" sz="2000" dirty="0" smtClean="0">
                <a:solidFill>
                  <a:schemeClr val="tx1"/>
                </a:solidFill>
                <a:latin typeface="+mj-lt"/>
              </a:rPr>
              <a:t> 이그나이의 숲</a:t>
            </a:r>
            <a:endParaRPr kumimoji="1" lang="ko-KR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23658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초안작성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0" name="평행 사변형[P] 9"/>
          <p:cNvSpPr/>
          <p:nvPr/>
        </p:nvSpPr>
        <p:spPr>
          <a:xfrm>
            <a:off x="1739590" y="2236589"/>
            <a:ext cx="5754030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2016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년 </a:t>
            </a:r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9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월 </a:t>
            </a:r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22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일</a:t>
            </a:r>
            <a:endParaRPr lang="en-US" altLang="ko-KR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평행 사변형[P] 12"/>
          <p:cNvSpPr/>
          <p:nvPr/>
        </p:nvSpPr>
        <p:spPr>
          <a:xfrm>
            <a:off x="278778" y="354378"/>
            <a:ext cx="7727797" cy="125361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지역 레벨 디자인 문서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11" name="평행 사변형[P] 10"/>
          <p:cNvSpPr/>
          <p:nvPr/>
        </p:nvSpPr>
        <p:spPr>
          <a:xfrm>
            <a:off x="278780" y="2867060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작성자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2" name="평행 사변형[P] 11"/>
          <p:cNvSpPr/>
          <p:nvPr/>
        </p:nvSpPr>
        <p:spPr>
          <a:xfrm>
            <a:off x="1739590" y="2867060"/>
            <a:ext cx="5595930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신창섭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</a:rPr>
              <a:t>엔터테인먼트 컴퓨팅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)</a:t>
            </a:r>
            <a:endParaRPr lang="en-US" altLang="ko-KR" sz="24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(Leinster92@me.com / 010-3187-8092)</a:t>
            </a:r>
            <a:endParaRPr lang="ko-KR" altLang="en-US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평행 사변형[P] 13"/>
          <p:cNvSpPr/>
          <p:nvPr/>
        </p:nvSpPr>
        <p:spPr>
          <a:xfrm>
            <a:off x="278780" y="3497162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최종 수정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5" name="평행 사변형[P] 14"/>
          <p:cNvSpPr/>
          <p:nvPr/>
        </p:nvSpPr>
        <p:spPr>
          <a:xfrm>
            <a:off x="1739590" y="3497162"/>
            <a:ext cx="5440143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2016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년 </a:t>
            </a:r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9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월 </a:t>
            </a:r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25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일</a:t>
            </a:r>
            <a:endParaRPr lang="ko-KR" altLang="en-US" sz="14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1000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타원 218"/>
          <p:cNvSpPr/>
          <p:nvPr/>
        </p:nvSpPr>
        <p:spPr>
          <a:xfrm>
            <a:off x="9810261" y="217646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0192774" y="207844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NPC</a:t>
            </a:r>
            <a:endParaRPr kumimoji="1" lang="ko-KR" altLang="en-US" dirty="0"/>
          </a:p>
        </p:txBody>
      </p:sp>
      <p:sp>
        <p:nvSpPr>
          <p:cNvPr id="221" name="타원 220"/>
          <p:cNvSpPr/>
          <p:nvPr/>
        </p:nvSpPr>
        <p:spPr>
          <a:xfrm>
            <a:off x="9810261" y="2674877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2" name="텍스트 상자 221"/>
          <p:cNvSpPr txBox="1"/>
          <p:nvPr/>
        </p:nvSpPr>
        <p:spPr>
          <a:xfrm>
            <a:off x="10192774" y="256773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캐릭터 생성지점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-16933"/>
            <a:ext cx="9593705" cy="687493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9810261" y="317296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텍스트 상자 244"/>
          <p:cNvSpPr txBox="1"/>
          <p:nvPr/>
        </p:nvSpPr>
        <p:spPr>
          <a:xfrm>
            <a:off x="1019277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부활지점</a:t>
            </a:r>
            <a:endParaRPr kumimoji="1"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757374" y="3570235"/>
            <a:ext cx="338997" cy="337623"/>
            <a:chOff x="4190240" y="2472727"/>
            <a:chExt cx="497298" cy="495282"/>
          </a:xfrm>
        </p:grpSpPr>
        <p:sp>
          <p:nvSpPr>
            <p:cNvPr id="15" name="달 14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번개[L] 15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6" name="텍스트 상자 215"/>
          <p:cNvSpPr txBox="1"/>
          <p:nvPr/>
        </p:nvSpPr>
        <p:spPr>
          <a:xfrm>
            <a:off x="10192774" y="3501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트리거</a:t>
            </a:r>
            <a:endParaRPr kumimoji="1" lang="ko-KR" altLang="en-US" dirty="0"/>
          </a:p>
        </p:txBody>
      </p:sp>
      <p:grpSp>
        <p:nvGrpSpPr>
          <p:cNvPr id="223" name="그룹 222"/>
          <p:cNvGrpSpPr/>
          <p:nvPr/>
        </p:nvGrpSpPr>
        <p:grpSpPr>
          <a:xfrm>
            <a:off x="1183281" y="1036917"/>
            <a:ext cx="338997" cy="337623"/>
            <a:chOff x="4190240" y="2472727"/>
            <a:chExt cx="497298" cy="495282"/>
          </a:xfrm>
        </p:grpSpPr>
        <p:sp>
          <p:nvSpPr>
            <p:cNvPr id="224" name="달 223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7" name="번개[L] 226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730335" y="4144168"/>
            <a:ext cx="338997" cy="337623"/>
            <a:chOff x="4190240" y="2472727"/>
            <a:chExt cx="497298" cy="495282"/>
          </a:xfrm>
        </p:grpSpPr>
        <p:sp>
          <p:nvSpPr>
            <p:cNvPr id="232" name="달 231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3" name="번개[L] 232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7" name="타원 236"/>
          <p:cNvSpPr/>
          <p:nvPr/>
        </p:nvSpPr>
        <p:spPr>
          <a:xfrm>
            <a:off x="1446477" y="93841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234" name="그룹 233"/>
          <p:cNvGrpSpPr/>
          <p:nvPr/>
        </p:nvGrpSpPr>
        <p:grpSpPr>
          <a:xfrm>
            <a:off x="3701004" y="6159166"/>
            <a:ext cx="338997" cy="337623"/>
            <a:chOff x="4190240" y="2472727"/>
            <a:chExt cx="497298" cy="495282"/>
          </a:xfrm>
        </p:grpSpPr>
        <p:sp>
          <p:nvSpPr>
            <p:cNvPr id="236" name="달 235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9" name="번개[L] 238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40" name="그룹 239"/>
          <p:cNvGrpSpPr/>
          <p:nvPr/>
        </p:nvGrpSpPr>
        <p:grpSpPr>
          <a:xfrm>
            <a:off x="6693055" y="5624809"/>
            <a:ext cx="338997" cy="337623"/>
            <a:chOff x="4190240" y="2472727"/>
            <a:chExt cx="497298" cy="495282"/>
          </a:xfrm>
        </p:grpSpPr>
        <p:sp>
          <p:nvSpPr>
            <p:cNvPr id="248" name="달 247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9" name="번개[L] 248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6523577" y="4565350"/>
            <a:ext cx="338997" cy="337623"/>
            <a:chOff x="4190240" y="2472727"/>
            <a:chExt cx="497298" cy="495282"/>
          </a:xfrm>
        </p:grpSpPr>
        <p:sp>
          <p:nvSpPr>
            <p:cNvPr id="251" name="달 250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2" name="번개[L] 251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3" name="타원 252"/>
          <p:cNvSpPr/>
          <p:nvPr/>
        </p:nvSpPr>
        <p:spPr>
          <a:xfrm>
            <a:off x="1960356" y="118399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4" name="타원 253"/>
          <p:cNvSpPr/>
          <p:nvPr/>
        </p:nvSpPr>
        <p:spPr>
          <a:xfrm>
            <a:off x="1095270" y="430991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5" name="타원 254"/>
          <p:cNvSpPr/>
          <p:nvPr/>
        </p:nvSpPr>
        <p:spPr>
          <a:xfrm>
            <a:off x="3959050" y="6020933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6" name="타원 255"/>
          <p:cNvSpPr/>
          <p:nvPr/>
        </p:nvSpPr>
        <p:spPr>
          <a:xfrm>
            <a:off x="7031277" y="5461083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6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7" name="타원 256"/>
          <p:cNvSpPr/>
          <p:nvPr/>
        </p:nvSpPr>
        <p:spPr>
          <a:xfrm>
            <a:off x="6804815" y="4424117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7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4583878" y="135966"/>
            <a:ext cx="4868152" cy="2031325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플레이어 생성 시 카메라 연출 관련</a:t>
            </a:r>
            <a:endParaRPr kumimoji="1" lang="en-US" altLang="ko-KR" dirty="0" smtClean="0"/>
          </a:p>
          <a:p>
            <a:r>
              <a:rPr kumimoji="1" lang="en-US" altLang="ko-KR" dirty="0" smtClean="0"/>
              <a:t>2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 클리어 시 문 개방</a:t>
            </a:r>
            <a:endParaRPr kumimoji="1" lang="en-US" altLang="ko-KR" dirty="0" smtClean="0"/>
          </a:p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 클리어 시 문 개방</a:t>
            </a:r>
            <a:endParaRPr kumimoji="1" lang="en-US" altLang="ko-KR" dirty="0" smtClean="0"/>
          </a:p>
          <a:p>
            <a:r>
              <a:rPr kumimoji="1" lang="en-US" altLang="ko-KR" dirty="0" smtClean="0"/>
              <a:t>4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 클리어 시 문 개방</a:t>
            </a:r>
            <a:endParaRPr kumimoji="1" lang="en-US" altLang="ko-KR" dirty="0" smtClean="0"/>
          </a:p>
          <a:p>
            <a:r>
              <a:rPr kumimoji="1" lang="en-US" altLang="ko-KR" dirty="0" smtClean="0"/>
              <a:t>5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퀘스트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 수락 시 카메라 연출 관련</a:t>
            </a:r>
            <a:endParaRPr kumimoji="1" lang="en-US" altLang="ko-KR" dirty="0" smtClean="0"/>
          </a:p>
          <a:p>
            <a:r>
              <a:rPr kumimoji="1" lang="en-US" altLang="ko-KR" dirty="0" smtClean="0"/>
              <a:t>6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진입 시 퀘스트 </a:t>
            </a:r>
            <a:r>
              <a:rPr kumimoji="1" lang="en-US" altLang="ko-KR" dirty="0" smtClean="0"/>
              <a:t>6</a:t>
            </a:r>
            <a:r>
              <a:rPr kumimoji="1" lang="ko-KR" altLang="en-US" dirty="0" smtClean="0"/>
              <a:t> 카메라 연출 관련</a:t>
            </a:r>
            <a:endParaRPr kumimoji="1" lang="en-US" altLang="ko-KR" dirty="0" smtClean="0"/>
          </a:p>
          <a:p>
            <a:r>
              <a:rPr kumimoji="1" lang="en-US" altLang="ko-KR" dirty="0" smtClean="0"/>
              <a:t>7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6</a:t>
            </a:r>
            <a:r>
              <a:rPr kumimoji="1" lang="ko-KR" altLang="en-US" dirty="0" smtClean="0"/>
              <a:t> 클리어 시 문 개방</a:t>
            </a:r>
            <a:endParaRPr kumimoji="1" lang="ko-KR" altLang="en-US" dirty="0"/>
          </a:p>
        </p:txBody>
      </p:sp>
      <p:grpSp>
        <p:nvGrpSpPr>
          <p:cNvPr id="258" name="그룹 257"/>
          <p:cNvGrpSpPr/>
          <p:nvPr/>
        </p:nvGrpSpPr>
        <p:grpSpPr>
          <a:xfrm>
            <a:off x="2721663" y="5584733"/>
            <a:ext cx="338997" cy="337623"/>
            <a:chOff x="4190240" y="2472727"/>
            <a:chExt cx="497298" cy="495282"/>
          </a:xfrm>
        </p:grpSpPr>
        <p:sp>
          <p:nvSpPr>
            <p:cNvPr id="259" name="달 258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0" name="번개[L] 259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61" name="타원 260"/>
          <p:cNvSpPr/>
          <p:nvPr/>
        </p:nvSpPr>
        <p:spPr>
          <a:xfrm>
            <a:off x="3115005" y="5770007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62" name="직사각형 261"/>
          <p:cNvSpPr/>
          <p:nvPr/>
        </p:nvSpPr>
        <p:spPr>
          <a:xfrm rot="20661581">
            <a:off x="1646020" y="1517891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3" name="직사각형 262"/>
          <p:cNvSpPr/>
          <p:nvPr/>
        </p:nvSpPr>
        <p:spPr>
          <a:xfrm>
            <a:off x="9691571" y="4101158"/>
            <a:ext cx="507640" cy="1590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4" name="텍스트 상자 263"/>
          <p:cNvSpPr txBox="1"/>
          <p:nvPr/>
        </p:nvSpPr>
        <p:spPr>
          <a:xfrm>
            <a:off x="10192774" y="3996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문</a:t>
            </a:r>
            <a:endParaRPr kumimoji="1" lang="ko-KR" altLang="en-US" dirty="0"/>
          </a:p>
        </p:txBody>
      </p:sp>
      <p:sp>
        <p:nvSpPr>
          <p:cNvPr id="265" name="직사각형 264"/>
          <p:cNvSpPr/>
          <p:nvPr/>
        </p:nvSpPr>
        <p:spPr>
          <a:xfrm rot="452598">
            <a:off x="839366" y="4620380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6" name="직사각형 265"/>
          <p:cNvSpPr/>
          <p:nvPr/>
        </p:nvSpPr>
        <p:spPr>
          <a:xfrm rot="5560525">
            <a:off x="3431442" y="6277889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7" name="직사각형 266"/>
          <p:cNvSpPr/>
          <p:nvPr/>
        </p:nvSpPr>
        <p:spPr>
          <a:xfrm rot="5560525">
            <a:off x="6358232" y="4709595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28" name="그룹 227"/>
          <p:cNvGrpSpPr/>
          <p:nvPr/>
        </p:nvGrpSpPr>
        <p:grpSpPr>
          <a:xfrm>
            <a:off x="2030506" y="1467899"/>
            <a:ext cx="338997" cy="337623"/>
            <a:chOff x="4190240" y="2472727"/>
            <a:chExt cx="497298" cy="495282"/>
          </a:xfrm>
        </p:grpSpPr>
        <p:sp>
          <p:nvSpPr>
            <p:cNvPr id="229" name="달 228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0" name="번개[L] 229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6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플레이 동선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1433"/>
              </p:ext>
            </p:extLst>
          </p:nvPr>
        </p:nvGraphicFramePr>
        <p:xfrm>
          <a:off x="6909997" y="1513842"/>
          <a:ext cx="4511708" cy="4689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73"/>
                <a:gridCol w="3945735"/>
              </a:tblGrid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시작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치료제 수집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치료약 만들기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사용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싸움의 기술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화재 진압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새로운 시작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8" y="1336039"/>
            <a:ext cx="6384358" cy="540408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096963" y="2123038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245539" y="1672181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구부러진 연결선[U] 8"/>
          <p:cNvCxnSpPr/>
          <p:nvPr/>
        </p:nvCxnSpPr>
        <p:spPr>
          <a:xfrm rot="5400000" flipH="1" flipV="1">
            <a:off x="1265603" y="2008109"/>
            <a:ext cx="291263" cy="121534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구부러진 연결선[U] 9"/>
          <p:cNvCxnSpPr>
            <a:endCxn id="17" idx="1"/>
          </p:cNvCxnSpPr>
          <p:nvPr/>
        </p:nvCxnSpPr>
        <p:spPr>
          <a:xfrm rot="16200000" flipH="1">
            <a:off x="1416392" y="1969460"/>
            <a:ext cx="267909" cy="10260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568485" y="2121554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55896" y="397293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구부러진 연결선[U] 13"/>
          <p:cNvCxnSpPr/>
          <p:nvPr/>
        </p:nvCxnSpPr>
        <p:spPr>
          <a:xfrm rot="5400000">
            <a:off x="838578" y="2937827"/>
            <a:ext cx="1151259" cy="514069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258163" y="5976710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464207" y="5784799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6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구부러진 연결선[U] 19"/>
          <p:cNvCxnSpPr/>
          <p:nvPr/>
        </p:nvCxnSpPr>
        <p:spPr>
          <a:xfrm rot="16200000" flipH="1">
            <a:off x="796095" y="4854378"/>
            <a:ext cx="1608594" cy="1088993"/>
          </a:xfrm>
          <a:prstGeom prst="curvedConnector3">
            <a:avLst>
              <a:gd name="adj1" fmla="val 10965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/>
          <p:cNvCxnSpPr/>
          <p:nvPr/>
        </p:nvCxnSpPr>
        <p:spPr>
          <a:xfrm flipV="1">
            <a:off x="2484625" y="5976710"/>
            <a:ext cx="2843734" cy="45795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[U] 28"/>
          <p:cNvCxnSpPr/>
          <p:nvPr/>
        </p:nvCxnSpPr>
        <p:spPr>
          <a:xfrm rot="10800000">
            <a:off x="3680178" y="4831646"/>
            <a:ext cx="2415825" cy="857955"/>
          </a:xfrm>
          <a:prstGeom prst="curvedConnector3">
            <a:avLst>
              <a:gd name="adj1" fmla="val 46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[U] 33"/>
          <p:cNvCxnSpPr/>
          <p:nvPr/>
        </p:nvCxnSpPr>
        <p:spPr>
          <a:xfrm rot="5400000" flipH="1" flipV="1">
            <a:off x="3420532" y="3160888"/>
            <a:ext cx="1275645" cy="1162759"/>
          </a:xfrm>
          <a:prstGeom prst="curvedConnector3">
            <a:avLst>
              <a:gd name="adj1" fmla="val 8274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3357726" y="4494480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7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7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149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1.</a:t>
            </a:r>
            <a:r>
              <a:rPr kumimoji="1" lang="ko-KR" altLang="en-US" sz="3200" b="1" i="1" dirty="0" smtClean="0"/>
              <a:t> 시작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683248"/>
              </p:ext>
            </p:extLst>
          </p:nvPr>
        </p:nvGraphicFramePr>
        <p:xfrm>
          <a:off x="880534" y="1182504"/>
          <a:ext cx="10679288" cy="490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캐릭터 생성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대화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숲지기 갤드런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무모하게 무기도 없이 모험을 떠났던 플레이어는 몬스터에게 당해 기절했고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숲의 요정들이 갤드런에게 데려다 주었다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눈을 뜨다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생성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 / 1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번 트리거 발동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카메라 무빙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원거리에서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이그나이를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비추다가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플레이어에게 점차 확대된다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8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2.</a:t>
            </a:r>
            <a:r>
              <a:rPr kumimoji="1" lang="ko-KR" altLang="en-US" sz="3200" b="1" i="1" dirty="0" smtClean="0"/>
              <a:t> 치료제 수집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333954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(1)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을 수행 후 갤드런과 대화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채집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조수 잉크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플레이어는 갤드런에게 상처를 치료 받았으나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이후 모험을 위한 치료물약을 만들기로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이그나이 근처에서 피어하는 약초를 채집해 갤드런의 조수인 잉크에게 제조를 부탁하자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3.</a:t>
            </a:r>
            <a:r>
              <a:rPr kumimoji="1" lang="ko-KR" altLang="en-US" sz="3200" b="1" i="1" dirty="0" smtClean="0"/>
              <a:t> 치료제 사용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620810"/>
              </p:ext>
            </p:extLst>
          </p:nvPr>
        </p:nvGraphicFramePr>
        <p:xfrm>
          <a:off x="880534" y="1182504"/>
          <a:ext cx="10679288" cy="490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이그나이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(2)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을 수행 후 잉크와 대화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아이템 사용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잉크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플레이어가 가져온 약초로 잉크가 물약을 제조 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잉크는 물약을 처음 마셔본다면 부작용이 있을 수도 있으니 지금 바로 마셔보라고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0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4.</a:t>
            </a:r>
            <a:r>
              <a:rPr kumimoji="1" lang="ko-KR" altLang="en-US" sz="3200" b="1" i="1" dirty="0" smtClean="0"/>
              <a:t> 싸움의 기술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66738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모험가의 쉼터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(3)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을 수행 후 바크와 대화</a:t>
                      </a:r>
                      <a:endParaRPr lang="ko-KR" altLang="en-US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전투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바크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싸우는 방법을 모르는 플레이어는 모험가의 쉼투에 도와줄 수 있다는 이가 있다는 말을 듣고 향한다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그곳에서 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바크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라는 퇴역 군인에게 기본적인 전투 방법을 습득하게 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58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5.</a:t>
            </a:r>
            <a:r>
              <a:rPr kumimoji="1" lang="ko-KR" altLang="en-US" sz="3200" b="1" i="1" dirty="0" smtClean="0"/>
              <a:t> 화재 진압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6241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별장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애완 앵무새 새리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오브젝트 사용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전투 방법을 익히고 마을로 가던 플레이어는 앵무새가 다급하게 도움을 요청하는 것을 듣는다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그리고 갤드런의 별장 뒷편 숲에 보라색 불덩이가 떨어지는 것이 보였고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호수의 물을 길어 불을 꺼야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불이다 불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!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별장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애완 앵무새 새리에게 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(5)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수락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카메라 무빙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불이 붙은 숲으로 카메라가 이동해 비춘다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1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6.</a:t>
            </a:r>
            <a:r>
              <a:rPr kumimoji="1" lang="ko-KR" altLang="en-US" sz="3200" b="1" i="1" dirty="0" smtClean="0"/>
              <a:t> 타락의 징조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804590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번 트리거 활성화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대화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없음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별장 뒷편에 난 불을 어느정도 정리한 플레이어는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불덩어리가 날아오는 곳을 확인하러 별장 앞 공터로 향한다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그곳엔 알 수 없는 외지인들이 숲에 불덩어리를 쏘아올리고 있었다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그리고 그 옆에는 쓰러진 소녀가 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외지인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번 트리거 발동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카메라 무빙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불덩어리를 쏘고 있는 몬스터들을 비춘다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8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7</a:t>
            </a:r>
            <a:r>
              <a:rPr kumimoji="1" lang="en-US" altLang="ko-KR" sz="3200" b="1" i="1" dirty="0" smtClean="0"/>
              <a:t>.</a:t>
            </a:r>
            <a:r>
              <a:rPr kumimoji="1" lang="ko-KR" altLang="en-US" sz="3200" b="1" i="1" dirty="0" smtClean="0"/>
              <a:t> 새로운 시작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774843"/>
              </p:ext>
            </p:extLst>
          </p:nvPr>
        </p:nvGraphicFramePr>
        <p:xfrm>
          <a:off x="880534" y="1182504"/>
          <a:ext cx="10679288" cy="490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(6)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에서 모든 몬스터 제거 후 소녀와 대화</a:t>
                      </a:r>
                      <a:endParaRPr lang="ko-KR" altLang="en-US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수행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에스티나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정체를 알 수 없는 적들을 물리치고 쓰러져 있던 소녀를 깨웠다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마을로 돌아가고 있던 중이라고 하여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그녀를 마을까지 수행해주기로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4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3226422" cy="83711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등장 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NPC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65088"/>
              </p:ext>
            </p:extLst>
          </p:nvPr>
        </p:nvGraphicFramePr>
        <p:xfrm>
          <a:off x="4767943" y="354379"/>
          <a:ext cx="7064020" cy="6245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/>
                <a:gridCol w="2138639"/>
                <a:gridCol w="963790"/>
                <a:gridCol w="2568220"/>
              </a:tblGrid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나이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미상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185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몸무게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75kg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종족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노루막이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온화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6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진영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얼라이언스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키워드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지팡이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자연친화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건강미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공격성향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마법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무기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지팡이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3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스토리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노루지기는 수천년간 이그나이의 숲에 살며 이그나이를 수호해온 숲지기이다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나뭇가지와 나뭇잎으로 만들어진 옷을 입고 있으며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이그나이의 가지를 꺾어 만든 강력한 지팡이를 들고 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나이를 가늠할 수 없을 정도로 젊어 보이는 외모를 지니고 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대사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요즘 쓰러져 오는 모험가들이 점점 많아지는군</a:t>
                      </a:r>
                      <a:r>
                        <a:rPr lang="mr-IN" altLang="ko-KR" dirty="0" smtClean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어디선가 타는 냄새가 나는 것 같지 않나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잉크 요녀석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갈수록 꾀를 부린단 말이지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8" y="1652170"/>
            <a:ext cx="4205514" cy="17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3614349" cy="850967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기획의도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502161" y="1238280"/>
            <a:ext cx="11187678" cy="45243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 smtClean="0"/>
              <a:t>캐릭터를 생성하고 처음 스폰되는 지역 생성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초기 조작법을 익힐 수 있도록 동선을 </a:t>
            </a:r>
            <a:r>
              <a:rPr kumimoji="1" lang="ko-KR" altLang="en-US" sz="3600" dirty="0" smtClean="0"/>
              <a:t>구성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튜토리얼 성격이 있으므로 일자형 동선을 </a:t>
            </a:r>
            <a:r>
              <a:rPr kumimoji="1" lang="ko-KR" altLang="en-US" sz="3600" dirty="0" smtClean="0"/>
              <a:t>구성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지루하지 않도록 </a:t>
            </a:r>
            <a:r>
              <a:rPr kumimoji="1" lang="en-US" altLang="ko-KR" sz="3600" dirty="0"/>
              <a:t>20</a:t>
            </a:r>
            <a:r>
              <a:rPr kumimoji="1" lang="ko-KR" altLang="en-US" sz="3600" dirty="0"/>
              <a:t>분 내외의 플레이 타임을 </a:t>
            </a:r>
            <a:r>
              <a:rPr kumimoji="1" lang="ko-KR" altLang="en-US" sz="3600" dirty="0" smtClean="0"/>
              <a:t>구성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2163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3226422" cy="83711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등장 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NPC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39042"/>
              </p:ext>
            </p:extLst>
          </p:nvPr>
        </p:nvGraphicFramePr>
        <p:xfrm>
          <a:off x="4767943" y="354379"/>
          <a:ext cx="7064020" cy="6245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/>
                <a:gridCol w="2138639"/>
                <a:gridCol w="963790"/>
                <a:gridCol w="2568220"/>
              </a:tblGrid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잉크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나이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미상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20cm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몸무게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3kg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종족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요정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잔소리꾼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6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진영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얼라이언스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키워드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요정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아기자기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엄마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공격성향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마법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무기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없음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3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스토리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잉크는 오래 전 갤드런이 데려온 요정이다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오래전 그녀의 마을은 요정 사냥꾼들에게 습격을 받았고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그녀는 가까스로 지나가던 갤드런에게 구조될 수 있었다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이후 갤드런이 그녀의 가족을 수소문해 보았으나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오리무중 되어 수십년째 같이 지내고 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대사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정말이지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갤드런님은 제가 없으면 아무것도 안해요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가끔씩은 가족들이 보고싶을 때도 있어요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여기 약초들을 돌보는게 제 임무랍니다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45" y="1359737"/>
            <a:ext cx="2606466" cy="22399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9" y="3889093"/>
            <a:ext cx="1957669" cy="27407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37" y="4078524"/>
            <a:ext cx="681959" cy="58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3226422" cy="83711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등장 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NPC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442531"/>
              </p:ext>
            </p:extLst>
          </p:nvPr>
        </p:nvGraphicFramePr>
        <p:xfrm>
          <a:off x="4767943" y="354379"/>
          <a:ext cx="7064020" cy="6245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/>
                <a:gridCol w="2138639"/>
                <a:gridCol w="963790"/>
                <a:gridCol w="2568220"/>
              </a:tblGrid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바크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나이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52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175cm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몸무게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65kg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종족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노루막이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우직함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6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진영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얼라이언스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키워드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퇴역군인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볼품없음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거짓말장이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공격성향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근접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무기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검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3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스토리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수십년전 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최후의 전쟁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의 시대에 태어난 남자이다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그가 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살 때 그의 아버지가 최후의 전쟁에 참여 하였으나 전사했고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그는 그의 아버지를 따라 수도방어군에 자원입대를 하게 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하지만 그의 아버지와 달리 그의 싸움 실력은 형편 없었고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오래전부터 신입중에서도 못난 이들만을 가르치는 교관이 되었다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대사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이봐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 이 눈의 흉터가 보이나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 최후의 전쟁에서 생긴거라네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그런 실력으로는 나처럼 살아남지 못할걸세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하앗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!</a:t>
                      </a:r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 핫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!</a:t>
                      </a:r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 내 검을 막아볼 수 있겠나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90" y="1539433"/>
            <a:ext cx="4187525" cy="44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3226422" cy="83711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등장 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NPC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769241"/>
              </p:ext>
            </p:extLst>
          </p:nvPr>
        </p:nvGraphicFramePr>
        <p:xfrm>
          <a:off x="4767943" y="354379"/>
          <a:ext cx="7064020" cy="6245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/>
                <a:gridCol w="2138639"/>
                <a:gridCol w="963790"/>
                <a:gridCol w="2568220"/>
              </a:tblGrid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새리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나이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20cm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몸무게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??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종족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새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수다쟁이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6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진영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얼라이언스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키워드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자아를 가진 앵무새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공격성향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근접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무기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3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스토리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갤드런이 어느날 어디선가 데려온 앵무새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아주 똑똑하다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대사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거기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 멍청이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 지나간다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뒷마당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 불이 났다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 물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 필요하다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그림자가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 지나갔다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423685"/>
            <a:ext cx="3716029" cy="47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2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3226422" cy="83711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등장 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NPC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978101"/>
              </p:ext>
            </p:extLst>
          </p:nvPr>
        </p:nvGraphicFramePr>
        <p:xfrm>
          <a:off x="4767943" y="354379"/>
          <a:ext cx="7064020" cy="6245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/>
                <a:gridCol w="2138639"/>
                <a:gridCol w="963790"/>
                <a:gridCol w="2568220"/>
              </a:tblGrid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에스티나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나이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168cm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몸무게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50kg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종족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노루막이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자유로운 영혼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6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진영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얼라이언스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키워드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공주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탐험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자존심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활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공격성향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원거리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무기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활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3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스토리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신분에 어울리지 않게 모험을 즐기는 왕국의 공주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대사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날 도울 필요는 없어요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ysClr val="windowText" lastClr="000000"/>
                          </a:solidFill>
                        </a:rPr>
                        <a:t>나도 할 수 있어요</a:t>
                      </a:r>
                      <a:r>
                        <a:rPr lang="en-US" altLang="ko-KR" sz="1600" dirty="0" smtClean="0">
                          <a:solidFill>
                            <a:sysClr val="windowText" lastClr="000000"/>
                          </a:solidFill>
                        </a:rPr>
                        <a:t>!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9" y="1736202"/>
            <a:ext cx="3992427" cy="425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18" name="사각형 설명선[R] 17"/>
          <p:cNvSpPr/>
          <p:nvPr/>
        </p:nvSpPr>
        <p:spPr>
          <a:xfrm>
            <a:off x="6057590" y="239176"/>
            <a:ext cx="3069744" cy="3724887"/>
          </a:xfrm>
          <a:prstGeom prst="wedgeRectCallout">
            <a:avLst>
              <a:gd name="adj1" fmla="val -191092"/>
              <a:gd name="adj2" fmla="val -32946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나무 위에 지은 집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느낌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84" y="695920"/>
            <a:ext cx="2839169" cy="3140916"/>
          </a:xfrm>
          <a:prstGeom prst="rect">
            <a:avLst/>
          </a:prstGeom>
        </p:spPr>
      </p:pic>
      <p:sp>
        <p:nvSpPr>
          <p:cNvPr id="246" name="사각형 설명선[R] 245"/>
          <p:cNvSpPr/>
          <p:nvPr/>
        </p:nvSpPr>
        <p:spPr>
          <a:xfrm>
            <a:off x="3033770" y="2954335"/>
            <a:ext cx="3069744" cy="2571355"/>
          </a:xfrm>
          <a:prstGeom prst="wedgeRectCallout">
            <a:avLst>
              <a:gd name="adj1" fmla="val -81473"/>
              <a:gd name="adj2" fmla="val -108719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옆 마을에서도 보이고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반경 </a:t>
            </a:r>
            <a:r>
              <a:rPr kumimoji="1" lang="en-US" altLang="ko-KR" dirty="0" smtClean="0">
                <a:solidFill>
                  <a:schemeClr val="tx1"/>
                </a:solidFill>
              </a:rPr>
              <a:t>25m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가릴 정도의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큰 나무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943" y="3829263"/>
            <a:ext cx="2965638" cy="1658117"/>
          </a:xfrm>
          <a:prstGeom prst="rect">
            <a:avLst/>
          </a:prstGeom>
        </p:spPr>
      </p:pic>
      <p:sp>
        <p:nvSpPr>
          <p:cNvPr id="250" name="사각형 설명선[R] 249"/>
          <p:cNvSpPr/>
          <p:nvPr/>
        </p:nvSpPr>
        <p:spPr>
          <a:xfrm>
            <a:off x="133804" y="3925359"/>
            <a:ext cx="3069744" cy="2571355"/>
          </a:xfrm>
          <a:prstGeom prst="wedgeRectCallout">
            <a:avLst>
              <a:gd name="adj1" fmla="val -7935"/>
              <a:gd name="adj2" fmla="val -123166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나선형 계단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3" y="4392312"/>
            <a:ext cx="2451747" cy="18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2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242" name="사각형 설명선[R] 241"/>
          <p:cNvSpPr/>
          <p:nvPr/>
        </p:nvSpPr>
        <p:spPr>
          <a:xfrm>
            <a:off x="414370" y="294610"/>
            <a:ext cx="2621107" cy="3724887"/>
          </a:xfrm>
          <a:prstGeom prst="wedgeRectCallout">
            <a:avLst>
              <a:gd name="adj1" fmla="val -13763"/>
              <a:gd name="adj2" fmla="val 66228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 인근의 숲은 푸른 대장장이가 조각을 하고 남긴 청동 나무들이 자라고 있다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5" y="1494700"/>
            <a:ext cx="2296586" cy="2419044"/>
          </a:xfrm>
          <a:prstGeom prst="rect">
            <a:avLst/>
          </a:prstGeom>
        </p:spPr>
      </p:pic>
      <p:sp>
        <p:nvSpPr>
          <p:cNvPr id="246" name="사각형 설명선[R] 245"/>
          <p:cNvSpPr/>
          <p:nvPr/>
        </p:nvSpPr>
        <p:spPr>
          <a:xfrm>
            <a:off x="3618565" y="2250604"/>
            <a:ext cx="2621107" cy="2517934"/>
          </a:xfrm>
          <a:prstGeom prst="wedgeRectCallout">
            <a:avLst>
              <a:gd name="adj1" fmla="val -124764"/>
              <a:gd name="adj2" fmla="val 7485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곳곳에 떨어져 있는 과일들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81" y="3068869"/>
            <a:ext cx="2240539" cy="14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246" name="사각형 설명선[R] 245"/>
          <p:cNvSpPr/>
          <p:nvPr/>
        </p:nvSpPr>
        <p:spPr>
          <a:xfrm>
            <a:off x="3176286" y="533328"/>
            <a:ext cx="2599687" cy="2132764"/>
          </a:xfrm>
          <a:prstGeom prst="wedgeRectCallout">
            <a:avLst>
              <a:gd name="adj1" fmla="val -37988"/>
              <a:gd name="adj2" fmla="val 201348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에메랄드 빛 호수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50" name="그림 2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68" y="1030759"/>
            <a:ext cx="2328366" cy="1443522"/>
          </a:xfrm>
          <a:prstGeom prst="rect">
            <a:avLst/>
          </a:prstGeom>
        </p:spPr>
      </p:pic>
      <p:sp>
        <p:nvSpPr>
          <p:cNvPr id="251" name="사각형 설명선[R] 250"/>
          <p:cNvSpPr/>
          <p:nvPr/>
        </p:nvSpPr>
        <p:spPr>
          <a:xfrm>
            <a:off x="537077" y="1889601"/>
            <a:ext cx="2599687" cy="2132764"/>
          </a:xfrm>
          <a:prstGeom prst="wedgeRectCallout">
            <a:avLst>
              <a:gd name="adj1" fmla="val 41192"/>
              <a:gd name="adj2" fmla="val 142404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돌로 만들어진 집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2" y="2315181"/>
            <a:ext cx="2007375" cy="1572707"/>
          </a:xfrm>
          <a:prstGeom prst="rect">
            <a:avLst/>
          </a:prstGeom>
        </p:spPr>
      </p:pic>
      <p:sp>
        <p:nvSpPr>
          <p:cNvPr id="252" name="사각형 설명선[R] 251"/>
          <p:cNvSpPr/>
          <p:nvPr/>
        </p:nvSpPr>
        <p:spPr>
          <a:xfrm>
            <a:off x="4209533" y="3243189"/>
            <a:ext cx="2599687" cy="2132764"/>
          </a:xfrm>
          <a:prstGeom prst="wedgeRectCallout">
            <a:avLst>
              <a:gd name="adj1" fmla="val 61362"/>
              <a:gd name="adj2" fmla="val 85513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공격받아 타버린 숲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여기저기 잔불이 있다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60" y="4005312"/>
            <a:ext cx="2297246" cy="11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253" name="사각형 설명선[R] 252"/>
          <p:cNvSpPr/>
          <p:nvPr/>
        </p:nvSpPr>
        <p:spPr>
          <a:xfrm>
            <a:off x="3665736" y="470795"/>
            <a:ext cx="1973301" cy="1821742"/>
          </a:xfrm>
          <a:prstGeom prst="wedgeRectCallout">
            <a:avLst>
              <a:gd name="adj1" fmla="val 116347"/>
              <a:gd name="adj2" fmla="val 77961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돌다리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62" y="955485"/>
            <a:ext cx="1684562" cy="1261795"/>
          </a:xfrm>
          <a:prstGeom prst="rect">
            <a:avLst/>
          </a:prstGeom>
        </p:spPr>
      </p:pic>
      <p:sp>
        <p:nvSpPr>
          <p:cNvPr id="242" name="사각형 설명선[R] 241"/>
          <p:cNvSpPr/>
          <p:nvPr/>
        </p:nvSpPr>
        <p:spPr>
          <a:xfrm>
            <a:off x="5026559" y="3739229"/>
            <a:ext cx="1973301" cy="2419719"/>
          </a:xfrm>
          <a:prstGeom prst="wedgeRectCallout">
            <a:avLst>
              <a:gd name="adj1" fmla="val 133419"/>
              <a:gd name="adj2" fmla="val -87843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돌 성벽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52" y="4105274"/>
            <a:ext cx="1337942" cy="19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핵심 컨텐츠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70965" y="1616950"/>
            <a:ext cx="101216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플레이어의 이동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공격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</a:t>
            </a:r>
            <a:r>
              <a:rPr kumimoji="1" lang="en-US" altLang="ko-KR" sz="2800" dirty="0" smtClean="0"/>
              <a:t>NPC</a:t>
            </a:r>
            <a:r>
              <a:rPr kumimoji="1" lang="ko-KR" altLang="en-US" sz="2800" dirty="0" smtClean="0"/>
              <a:t> 상호작용 등 기본 조작법 습득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/>
              <a:t>퀘스트의 발견과 수락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그리고 </a:t>
            </a:r>
            <a:r>
              <a:rPr kumimoji="1" lang="ko-KR" altLang="en-US" sz="2800" dirty="0" smtClean="0"/>
              <a:t>완료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기본 공격을 활용한 몬스터의 사냥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환경요소에 상호작용을 통한 퀘스트 조건 성립</a:t>
            </a:r>
            <a:endParaRPr kumimoji="1" lang="ko-KR" altLang="en-US" sz="2800" dirty="0"/>
          </a:p>
        </p:txBody>
      </p:sp>
      <p:sp>
        <p:nvSpPr>
          <p:cNvPr id="7" name="평행 사변형[P] 6"/>
          <p:cNvSpPr/>
          <p:nvPr/>
        </p:nvSpPr>
        <p:spPr>
          <a:xfrm>
            <a:off x="278778" y="4755963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플레이 타임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770965" y="5898219"/>
            <a:ext cx="194316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약 </a:t>
            </a:r>
            <a:r>
              <a:rPr kumimoji="1" lang="en-US" altLang="ko-KR" sz="2800" dirty="0" smtClean="0"/>
              <a:t>20</a:t>
            </a:r>
            <a:r>
              <a:rPr kumimoji="1" lang="ko-KR" altLang="en-US" sz="2800" dirty="0" smtClean="0"/>
              <a:t>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8530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평행 사변형[P] 214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이그나이 정보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483268"/>
              </p:ext>
            </p:extLst>
          </p:nvPr>
        </p:nvGraphicFramePr>
        <p:xfrm>
          <a:off x="1150255" y="1655834"/>
          <a:ext cx="10290630" cy="449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61"/>
                <a:gridCol w="7434369"/>
              </a:tblGrid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세부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이그나이의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숲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500 )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지역코드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적정 레벨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상위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푸른 청동의 산맥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035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하위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이그나이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모험가의 쉼터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갤드런의 목장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타락의 징조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(3)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최후의 격전지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(4)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7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진입 방법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노루막이 종족으로 캐릭터 생성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직접 이동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퀘스트 갯수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2492131" cy="83711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스토리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70965" y="1376779"/>
            <a:ext cx="10346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 smtClean="0"/>
              <a:t>이그나이는 왕국의 수호목이다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푸른 청동의 산맥에서 가장 높고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노루막이들의 도시인 발트란이 있는 이곳은 여행 나간 모험가들이 쓰러지면 요정들이 이곳으로 데리고 오곤 하는 곳이다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수천년간 이그나이를 수호해온 갤드런은 이그나이에서 뿜어져 나오는 신비한 꽃가루를 사용해 그런 모험가들을 치료해주곤 한다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또한 수십년 전 이곳에서 노루막이들은 밀려들어오는 인간들에게 저항하기 위해 최후의 전쟁을 치뤘다고 알려져 있다</a:t>
            </a:r>
            <a:r>
              <a:rPr kumimoji="1"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dirty="0" smtClean="0"/>
          </a:p>
          <a:p>
            <a:pPr>
              <a:lnSpc>
                <a:spcPct val="150000"/>
              </a:lnSpc>
            </a:pPr>
            <a:r>
              <a:rPr kumimoji="1" lang="ko-KR" altLang="en-US" sz="2000" dirty="0" smtClean="0"/>
              <a:t>풋내기 모험가인 플레이어는 무기도 없이 모험을 나갔다가 정신을 잃고 갤드런에게 보내진다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하지만 마을로 돌아가는 길에도 어쩐일인지 몬스터들이 가득했고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플레이어는 노인의 도움을 받아 기본적인 전투 방법을 배우며 마을로 향하게 된다</a:t>
            </a:r>
            <a:r>
              <a:rPr kumimoji="1" lang="en-US" altLang="ko-KR" sz="2000" dirty="0" smtClean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0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평행 사변형[P] 214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배경 컨셉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1590242"/>
            <a:ext cx="3760311" cy="2102427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3081791" y="374632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거대한 나무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10" y="1590242"/>
            <a:ext cx="3372830" cy="2102427"/>
          </a:xfrm>
          <a:prstGeom prst="rect">
            <a:avLst/>
          </a:prstGeom>
        </p:spPr>
      </p:pic>
      <p:sp>
        <p:nvSpPr>
          <p:cNvPr id="218" name="텍스트 상자 217"/>
          <p:cNvSpPr txBox="1"/>
          <p:nvPr/>
        </p:nvSpPr>
        <p:spPr>
          <a:xfrm>
            <a:off x="7713790" y="37463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울창한 숲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18" y="4169321"/>
            <a:ext cx="3435928" cy="2104893"/>
          </a:xfrm>
          <a:prstGeom prst="rect">
            <a:avLst/>
          </a:prstGeom>
        </p:spPr>
      </p:pic>
      <p:sp>
        <p:nvSpPr>
          <p:cNvPr id="226" name="텍스트 상자 225"/>
          <p:cNvSpPr txBox="1"/>
          <p:nvPr/>
        </p:nvSpPr>
        <p:spPr>
          <a:xfrm>
            <a:off x="3081792" y="6381534"/>
            <a:ext cx="142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썩어가는 숲</a:t>
            </a:r>
            <a:endParaRPr kumimoji="1"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10" y="4169321"/>
            <a:ext cx="3435928" cy="2130180"/>
          </a:xfrm>
          <a:prstGeom prst="rect">
            <a:avLst/>
          </a:prstGeom>
        </p:spPr>
      </p:pic>
      <p:sp>
        <p:nvSpPr>
          <p:cNvPr id="227" name="텍스트 상자 226"/>
          <p:cNvSpPr txBox="1"/>
          <p:nvPr/>
        </p:nvSpPr>
        <p:spPr>
          <a:xfrm>
            <a:off x="7829206" y="639856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푸른 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0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9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비전투지역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자유형 1"/>
          <p:cNvSpPr/>
          <p:nvPr/>
        </p:nvSpPr>
        <p:spPr>
          <a:xfrm>
            <a:off x="728663" y="342900"/>
            <a:ext cx="1800225" cy="1814513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이그나이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갤드런의 집</a:t>
            </a:r>
            <a:endParaRPr kumimoji="1"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7" name="자유형 216"/>
          <p:cNvSpPr/>
          <p:nvPr/>
        </p:nvSpPr>
        <p:spPr>
          <a:xfrm>
            <a:off x="485775" y="2236339"/>
            <a:ext cx="1800225" cy="2974921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모험가의</a:t>
            </a:r>
            <a:endParaRPr kumimoji="1"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쉼터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8" name="자유형 217"/>
          <p:cNvSpPr/>
          <p:nvPr/>
        </p:nvSpPr>
        <p:spPr>
          <a:xfrm>
            <a:off x="2250470" y="3682145"/>
            <a:ext cx="1845456" cy="2596391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  <a:gd name="connsiteX0" fmla="*/ 0 w 1849448"/>
              <a:gd name="connsiteY0" fmla="*/ 320605 h 1814513"/>
              <a:gd name="connsiteX1" fmla="*/ 49223 w 1849448"/>
              <a:gd name="connsiteY1" fmla="*/ 628650 h 1814513"/>
              <a:gd name="connsiteX2" fmla="*/ 49223 w 1849448"/>
              <a:gd name="connsiteY2" fmla="*/ 1300163 h 1814513"/>
              <a:gd name="connsiteX3" fmla="*/ 434985 w 1849448"/>
              <a:gd name="connsiteY3" fmla="*/ 1814513 h 1814513"/>
              <a:gd name="connsiteX4" fmla="*/ 1035060 w 1849448"/>
              <a:gd name="connsiteY4" fmla="*/ 1757363 h 1814513"/>
              <a:gd name="connsiteX5" fmla="*/ 1677998 w 1849448"/>
              <a:gd name="connsiteY5" fmla="*/ 1357313 h 1814513"/>
              <a:gd name="connsiteX6" fmla="*/ 1849448 w 1849448"/>
              <a:gd name="connsiteY6" fmla="*/ 900113 h 1814513"/>
              <a:gd name="connsiteX7" fmla="*/ 1463685 w 1849448"/>
              <a:gd name="connsiteY7" fmla="*/ 342900 h 1814513"/>
              <a:gd name="connsiteX8" fmla="*/ 1092210 w 1849448"/>
              <a:gd name="connsiteY8" fmla="*/ 0 h 1814513"/>
              <a:gd name="connsiteX9" fmla="*/ 0 w 1849448"/>
              <a:gd name="connsiteY9" fmla="*/ 320605 h 1814513"/>
              <a:gd name="connsiteX0" fmla="*/ 0 w 1849448"/>
              <a:gd name="connsiteY0" fmla="*/ 142708 h 1636616"/>
              <a:gd name="connsiteX1" fmla="*/ 49223 w 1849448"/>
              <a:gd name="connsiteY1" fmla="*/ 450753 h 1636616"/>
              <a:gd name="connsiteX2" fmla="*/ 49223 w 1849448"/>
              <a:gd name="connsiteY2" fmla="*/ 1122266 h 1636616"/>
              <a:gd name="connsiteX3" fmla="*/ 434985 w 1849448"/>
              <a:gd name="connsiteY3" fmla="*/ 1636616 h 1636616"/>
              <a:gd name="connsiteX4" fmla="*/ 1035060 w 1849448"/>
              <a:gd name="connsiteY4" fmla="*/ 1579466 h 1636616"/>
              <a:gd name="connsiteX5" fmla="*/ 1677998 w 1849448"/>
              <a:gd name="connsiteY5" fmla="*/ 1179416 h 1636616"/>
              <a:gd name="connsiteX6" fmla="*/ 1849448 w 1849448"/>
              <a:gd name="connsiteY6" fmla="*/ 722216 h 1636616"/>
              <a:gd name="connsiteX7" fmla="*/ 1463685 w 1849448"/>
              <a:gd name="connsiteY7" fmla="*/ 165003 h 1636616"/>
              <a:gd name="connsiteX8" fmla="*/ 295405 w 1849448"/>
              <a:gd name="connsiteY8" fmla="*/ 0 h 1636616"/>
              <a:gd name="connsiteX9" fmla="*/ 0 w 1849448"/>
              <a:gd name="connsiteY9" fmla="*/ 142708 h 1636616"/>
              <a:gd name="connsiteX0" fmla="*/ 0 w 1849448"/>
              <a:gd name="connsiteY0" fmla="*/ 142708 h 1636616"/>
              <a:gd name="connsiteX1" fmla="*/ 49223 w 1849448"/>
              <a:gd name="connsiteY1" fmla="*/ 450753 h 1636616"/>
              <a:gd name="connsiteX2" fmla="*/ 49223 w 1849448"/>
              <a:gd name="connsiteY2" fmla="*/ 1122266 h 1636616"/>
              <a:gd name="connsiteX3" fmla="*/ 434985 w 1849448"/>
              <a:gd name="connsiteY3" fmla="*/ 1636616 h 1636616"/>
              <a:gd name="connsiteX4" fmla="*/ 1035060 w 1849448"/>
              <a:gd name="connsiteY4" fmla="*/ 1579466 h 1636616"/>
              <a:gd name="connsiteX5" fmla="*/ 1677998 w 1849448"/>
              <a:gd name="connsiteY5" fmla="*/ 1179416 h 1636616"/>
              <a:gd name="connsiteX6" fmla="*/ 1849448 w 1849448"/>
              <a:gd name="connsiteY6" fmla="*/ 722216 h 1636616"/>
              <a:gd name="connsiteX7" fmla="*/ 325391 w 1849448"/>
              <a:gd name="connsiteY7" fmla="*/ 535028 h 1636616"/>
              <a:gd name="connsiteX8" fmla="*/ 295405 w 1849448"/>
              <a:gd name="connsiteY8" fmla="*/ 0 h 1636616"/>
              <a:gd name="connsiteX9" fmla="*/ 0 w 1849448"/>
              <a:gd name="connsiteY9" fmla="*/ 142708 h 1636616"/>
              <a:gd name="connsiteX0" fmla="*/ 0 w 1860831"/>
              <a:gd name="connsiteY0" fmla="*/ 142708 h 1636616"/>
              <a:gd name="connsiteX1" fmla="*/ 49223 w 1860831"/>
              <a:gd name="connsiteY1" fmla="*/ 450753 h 1636616"/>
              <a:gd name="connsiteX2" fmla="*/ 49223 w 1860831"/>
              <a:gd name="connsiteY2" fmla="*/ 1122266 h 1636616"/>
              <a:gd name="connsiteX3" fmla="*/ 434985 w 1860831"/>
              <a:gd name="connsiteY3" fmla="*/ 1636616 h 1636616"/>
              <a:gd name="connsiteX4" fmla="*/ 1035060 w 1860831"/>
              <a:gd name="connsiteY4" fmla="*/ 1579466 h 1636616"/>
              <a:gd name="connsiteX5" fmla="*/ 1677998 w 1860831"/>
              <a:gd name="connsiteY5" fmla="*/ 1179416 h 1636616"/>
              <a:gd name="connsiteX6" fmla="*/ 1860831 w 1860831"/>
              <a:gd name="connsiteY6" fmla="*/ 1078009 h 1636616"/>
              <a:gd name="connsiteX7" fmla="*/ 325391 w 1860831"/>
              <a:gd name="connsiteY7" fmla="*/ 535028 h 1636616"/>
              <a:gd name="connsiteX8" fmla="*/ 295405 w 1860831"/>
              <a:gd name="connsiteY8" fmla="*/ 0 h 1636616"/>
              <a:gd name="connsiteX9" fmla="*/ 0 w 1860831"/>
              <a:gd name="connsiteY9" fmla="*/ 142708 h 163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0831" h="1636616">
                <a:moveTo>
                  <a:pt x="0" y="142708"/>
                </a:moveTo>
                <a:lnTo>
                  <a:pt x="49223" y="450753"/>
                </a:lnTo>
                <a:lnTo>
                  <a:pt x="49223" y="1122266"/>
                </a:lnTo>
                <a:lnTo>
                  <a:pt x="434985" y="1636616"/>
                </a:lnTo>
                <a:lnTo>
                  <a:pt x="1035060" y="1579466"/>
                </a:lnTo>
                <a:lnTo>
                  <a:pt x="1677998" y="1179416"/>
                </a:lnTo>
                <a:lnTo>
                  <a:pt x="1860831" y="1078009"/>
                </a:lnTo>
                <a:lnTo>
                  <a:pt x="325391" y="535028"/>
                </a:lnTo>
                <a:lnTo>
                  <a:pt x="295405" y="0"/>
                </a:lnTo>
                <a:lnTo>
                  <a:pt x="0" y="142708"/>
                </a:lnTo>
                <a:close/>
              </a:path>
            </a:pathLst>
          </a:cu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갤드런의</a:t>
            </a:r>
            <a:endParaRPr kumimoji="1"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목장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9" name="자유형 218"/>
          <p:cNvSpPr/>
          <p:nvPr/>
        </p:nvSpPr>
        <p:spPr>
          <a:xfrm>
            <a:off x="5757998" y="3844104"/>
            <a:ext cx="3583007" cy="2878614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타락의 징조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29175" y="871538"/>
            <a:ext cx="3271838" cy="2257425"/>
          </a:xfrm>
          <a:custGeom>
            <a:avLst/>
            <a:gdLst>
              <a:gd name="connsiteX0" fmla="*/ 2671763 w 3271838"/>
              <a:gd name="connsiteY0" fmla="*/ 0 h 2257425"/>
              <a:gd name="connsiteX1" fmla="*/ 1557338 w 3271838"/>
              <a:gd name="connsiteY1" fmla="*/ 357187 h 2257425"/>
              <a:gd name="connsiteX2" fmla="*/ 771525 w 3271838"/>
              <a:gd name="connsiteY2" fmla="*/ 1000125 h 2257425"/>
              <a:gd name="connsiteX3" fmla="*/ 0 w 3271838"/>
              <a:gd name="connsiteY3" fmla="*/ 1314450 h 2257425"/>
              <a:gd name="connsiteX4" fmla="*/ 42863 w 3271838"/>
              <a:gd name="connsiteY4" fmla="*/ 2257425 h 2257425"/>
              <a:gd name="connsiteX5" fmla="*/ 1957388 w 3271838"/>
              <a:gd name="connsiteY5" fmla="*/ 1985962 h 2257425"/>
              <a:gd name="connsiteX6" fmla="*/ 3071813 w 3271838"/>
              <a:gd name="connsiteY6" fmla="*/ 1085850 h 2257425"/>
              <a:gd name="connsiteX7" fmla="*/ 3271838 w 3271838"/>
              <a:gd name="connsiteY7" fmla="*/ 657225 h 2257425"/>
              <a:gd name="connsiteX8" fmla="*/ 2686050 w 3271838"/>
              <a:gd name="connsiteY8" fmla="*/ 71437 h 2257425"/>
              <a:gd name="connsiteX9" fmla="*/ 2671763 w 3271838"/>
              <a:gd name="connsiteY9" fmla="*/ 0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1838" h="2257425">
                <a:moveTo>
                  <a:pt x="2671763" y="0"/>
                </a:moveTo>
                <a:lnTo>
                  <a:pt x="1557338" y="357187"/>
                </a:lnTo>
                <a:lnTo>
                  <a:pt x="771525" y="1000125"/>
                </a:lnTo>
                <a:lnTo>
                  <a:pt x="0" y="1314450"/>
                </a:lnTo>
                <a:lnTo>
                  <a:pt x="42863" y="2257425"/>
                </a:lnTo>
                <a:lnTo>
                  <a:pt x="1957388" y="1985962"/>
                </a:lnTo>
                <a:lnTo>
                  <a:pt x="3071813" y="1085850"/>
                </a:lnTo>
                <a:lnTo>
                  <a:pt x="3271838" y="657225"/>
                </a:lnTo>
                <a:lnTo>
                  <a:pt x="2686050" y="71437"/>
                </a:lnTo>
                <a:lnTo>
                  <a:pt x="2671763" y="0"/>
                </a:lnTo>
                <a:close/>
              </a:path>
            </a:pathLst>
          </a:cu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최후의 격전지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9769642" y="2714213"/>
            <a:ext cx="385011" cy="3785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1" name="텍스트 상자 220"/>
          <p:cNvSpPr txBox="1"/>
          <p:nvPr/>
        </p:nvSpPr>
        <p:spPr>
          <a:xfrm>
            <a:off x="10212018" y="272345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중립지역</a:t>
            </a:r>
            <a:endParaRPr kumimoji="1" lang="ko-KR" altLang="en-US" dirty="0"/>
          </a:p>
        </p:txBody>
      </p:sp>
      <p:sp>
        <p:nvSpPr>
          <p:cNvPr id="222" name="직사각형 221"/>
          <p:cNvSpPr/>
          <p:nvPr/>
        </p:nvSpPr>
        <p:spPr>
          <a:xfrm>
            <a:off x="9769642" y="3313859"/>
            <a:ext cx="385011" cy="3785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9" name="텍스트 상자 238"/>
          <p:cNvSpPr txBox="1"/>
          <p:nvPr/>
        </p:nvSpPr>
        <p:spPr>
          <a:xfrm>
            <a:off x="10212018" y="332310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전쟁지역</a:t>
            </a:r>
            <a:endParaRPr kumimoji="1" lang="ko-KR" altLang="en-US" dirty="0"/>
          </a:p>
        </p:txBody>
      </p:sp>
      <p:sp>
        <p:nvSpPr>
          <p:cNvPr id="240" name="직사각형 239"/>
          <p:cNvSpPr/>
          <p:nvPr/>
        </p:nvSpPr>
        <p:spPr>
          <a:xfrm>
            <a:off x="9769642" y="3939209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텍스트 상자 242"/>
          <p:cNvSpPr txBox="1"/>
          <p:nvPr/>
        </p:nvSpPr>
        <p:spPr>
          <a:xfrm>
            <a:off x="10212018" y="3948454"/>
            <a:ext cx="178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이동불가지역</a:t>
            </a:r>
            <a:endParaRPr kumimoji="1" lang="ko-KR" altLang="en-US" dirty="0"/>
          </a:p>
        </p:txBody>
      </p:sp>
      <p:sp>
        <p:nvSpPr>
          <p:cNvPr id="4" name="자유형 3"/>
          <p:cNvSpPr/>
          <p:nvPr/>
        </p:nvSpPr>
        <p:spPr>
          <a:xfrm>
            <a:off x="79023" y="21409"/>
            <a:ext cx="6637868" cy="6751924"/>
          </a:xfrm>
          <a:custGeom>
            <a:avLst/>
            <a:gdLst>
              <a:gd name="connsiteX0" fmla="*/ 5102578 w 5136445"/>
              <a:gd name="connsiteY0" fmla="*/ 1851378 h 6694311"/>
              <a:gd name="connsiteX1" fmla="*/ 5136445 w 5136445"/>
              <a:gd name="connsiteY1" fmla="*/ 1670756 h 6694311"/>
              <a:gd name="connsiteX2" fmla="*/ 4560711 w 5136445"/>
              <a:gd name="connsiteY2" fmla="*/ 1061156 h 6694311"/>
              <a:gd name="connsiteX3" fmla="*/ 3973689 w 5136445"/>
              <a:gd name="connsiteY3" fmla="*/ 440267 h 6694311"/>
              <a:gd name="connsiteX4" fmla="*/ 3567289 w 5136445"/>
              <a:gd name="connsiteY4" fmla="*/ 90311 h 6694311"/>
              <a:gd name="connsiteX5" fmla="*/ 2675467 w 5136445"/>
              <a:gd name="connsiteY5" fmla="*/ 0 h 6694311"/>
              <a:gd name="connsiteX6" fmla="*/ 1253067 w 5136445"/>
              <a:gd name="connsiteY6" fmla="*/ 22578 h 6694311"/>
              <a:gd name="connsiteX7" fmla="*/ 135467 w 5136445"/>
              <a:gd name="connsiteY7" fmla="*/ 33867 h 6694311"/>
              <a:gd name="connsiteX8" fmla="*/ 0 w 5136445"/>
              <a:gd name="connsiteY8" fmla="*/ 1016000 h 6694311"/>
              <a:gd name="connsiteX9" fmla="*/ 0 w 5136445"/>
              <a:gd name="connsiteY9" fmla="*/ 4323645 h 6694311"/>
              <a:gd name="connsiteX10" fmla="*/ 22578 w 5136445"/>
              <a:gd name="connsiteY10" fmla="*/ 6660445 h 6694311"/>
              <a:gd name="connsiteX11" fmla="*/ 1106311 w 5136445"/>
              <a:gd name="connsiteY11" fmla="*/ 6694311 h 6694311"/>
              <a:gd name="connsiteX12" fmla="*/ 1027289 w 5136445"/>
              <a:gd name="connsiteY12" fmla="*/ 6513689 h 6694311"/>
              <a:gd name="connsiteX13" fmla="*/ 508000 w 5136445"/>
              <a:gd name="connsiteY13" fmla="*/ 6513689 h 6694311"/>
              <a:gd name="connsiteX14" fmla="*/ 203200 w 5136445"/>
              <a:gd name="connsiteY14" fmla="*/ 6457245 h 6694311"/>
              <a:gd name="connsiteX15" fmla="*/ 158045 w 5136445"/>
              <a:gd name="connsiteY15" fmla="*/ 3318934 h 6694311"/>
              <a:gd name="connsiteX16" fmla="*/ 259645 w 5136445"/>
              <a:gd name="connsiteY16" fmla="*/ 632178 h 6694311"/>
              <a:gd name="connsiteX17" fmla="*/ 428978 w 5136445"/>
              <a:gd name="connsiteY17" fmla="*/ 327378 h 6694311"/>
              <a:gd name="connsiteX18" fmla="*/ 1377245 w 5136445"/>
              <a:gd name="connsiteY18" fmla="*/ 135467 h 6694311"/>
              <a:gd name="connsiteX19" fmla="*/ 3036711 w 5136445"/>
              <a:gd name="connsiteY19" fmla="*/ 191911 h 6694311"/>
              <a:gd name="connsiteX20" fmla="*/ 3984978 w 5136445"/>
              <a:gd name="connsiteY20" fmla="*/ 699911 h 6694311"/>
              <a:gd name="connsiteX21" fmla="*/ 4775200 w 5136445"/>
              <a:gd name="connsiteY21" fmla="*/ 1636889 h 6694311"/>
              <a:gd name="connsiteX22" fmla="*/ 5102578 w 5136445"/>
              <a:gd name="connsiteY22" fmla="*/ 1851378 h 6694311"/>
              <a:gd name="connsiteX0" fmla="*/ 5102578 w 6637868"/>
              <a:gd name="connsiteY0" fmla="*/ 1851378 h 6694311"/>
              <a:gd name="connsiteX1" fmla="*/ 6637868 w 6637868"/>
              <a:gd name="connsiteY1" fmla="*/ 959556 h 6694311"/>
              <a:gd name="connsiteX2" fmla="*/ 4560711 w 6637868"/>
              <a:gd name="connsiteY2" fmla="*/ 1061156 h 6694311"/>
              <a:gd name="connsiteX3" fmla="*/ 3973689 w 6637868"/>
              <a:gd name="connsiteY3" fmla="*/ 440267 h 6694311"/>
              <a:gd name="connsiteX4" fmla="*/ 3567289 w 6637868"/>
              <a:gd name="connsiteY4" fmla="*/ 90311 h 6694311"/>
              <a:gd name="connsiteX5" fmla="*/ 2675467 w 6637868"/>
              <a:gd name="connsiteY5" fmla="*/ 0 h 6694311"/>
              <a:gd name="connsiteX6" fmla="*/ 1253067 w 6637868"/>
              <a:gd name="connsiteY6" fmla="*/ 22578 h 6694311"/>
              <a:gd name="connsiteX7" fmla="*/ 135467 w 6637868"/>
              <a:gd name="connsiteY7" fmla="*/ 33867 h 6694311"/>
              <a:gd name="connsiteX8" fmla="*/ 0 w 6637868"/>
              <a:gd name="connsiteY8" fmla="*/ 1016000 h 6694311"/>
              <a:gd name="connsiteX9" fmla="*/ 0 w 6637868"/>
              <a:gd name="connsiteY9" fmla="*/ 4323645 h 6694311"/>
              <a:gd name="connsiteX10" fmla="*/ 22578 w 6637868"/>
              <a:gd name="connsiteY10" fmla="*/ 6660445 h 6694311"/>
              <a:gd name="connsiteX11" fmla="*/ 1106311 w 6637868"/>
              <a:gd name="connsiteY11" fmla="*/ 6694311 h 6694311"/>
              <a:gd name="connsiteX12" fmla="*/ 1027289 w 6637868"/>
              <a:gd name="connsiteY12" fmla="*/ 6513689 h 6694311"/>
              <a:gd name="connsiteX13" fmla="*/ 508000 w 6637868"/>
              <a:gd name="connsiteY13" fmla="*/ 6513689 h 6694311"/>
              <a:gd name="connsiteX14" fmla="*/ 203200 w 6637868"/>
              <a:gd name="connsiteY14" fmla="*/ 6457245 h 6694311"/>
              <a:gd name="connsiteX15" fmla="*/ 158045 w 6637868"/>
              <a:gd name="connsiteY15" fmla="*/ 3318934 h 6694311"/>
              <a:gd name="connsiteX16" fmla="*/ 259645 w 6637868"/>
              <a:gd name="connsiteY16" fmla="*/ 632178 h 6694311"/>
              <a:gd name="connsiteX17" fmla="*/ 428978 w 6637868"/>
              <a:gd name="connsiteY17" fmla="*/ 327378 h 6694311"/>
              <a:gd name="connsiteX18" fmla="*/ 1377245 w 6637868"/>
              <a:gd name="connsiteY18" fmla="*/ 135467 h 6694311"/>
              <a:gd name="connsiteX19" fmla="*/ 3036711 w 6637868"/>
              <a:gd name="connsiteY19" fmla="*/ 191911 h 6694311"/>
              <a:gd name="connsiteX20" fmla="*/ 3984978 w 6637868"/>
              <a:gd name="connsiteY20" fmla="*/ 699911 h 6694311"/>
              <a:gd name="connsiteX21" fmla="*/ 4775200 w 6637868"/>
              <a:gd name="connsiteY21" fmla="*/ 1636889 h 6694311"/>
              <a:gd name="connsiteX22" fmla="*/ 5102578 w 6637868"/>
              <a:gd name="connsiteY22" fmla="*/ 1851378 h 6694311"/>
              <a:gd name="connsiteX0" fmla="*/ 5102578 w 6637868"/>
              <a:gd name="connsiteY0" fmla="*/ 1851378 h 6694311"/>
              <a:gd name="connsiteX1" fmla="*/ 6637868 w 6637868"/>
              <a:gd name="connsiteY1" fmla="*/ 959556 h 6694311"/>
              <a:gd name="connsiteX2" fmla="*/ 4560711 w 6637868"/>
              <a:gd name="connsiteY2" fmla="*/ 1061156 h 6694311"/>
              <a:gd name="connsiteX3" fmla="*/ 3973689 w 6637868"/>
              <a:gd name="connsiteY3" fmla="*/ 440267 h 6694311"/>
              <a:gd name="connsiteX4" fmla="*/ 3567289 w 6637868"/>
              <a:gd name="connsiteY4" fmla="*/ 90311 h 6694311"/>
              <a:gd name="connsiteX5" fmla="*/ 2675467 w 6637868"/>
              <a:gd name="connsiteY5" fmla="*/ 0 h 6694311"/>
              <a:gd name="connsiteX6" fmla="*/ 1253067 w 6637868"/>
              <a:gd name="connsiteY6" fmla="*/ 22578 h 6694311"/>
              <a:gd name="connsiteX7" fmla="*/ 135467 w 6637868"/>
              <a:gd name="connsiteY7" fmla="*/ 33867 h 6694311"/>
              <a:gd name="connsiteX8" fmla="*/ 0 w 6637868"/>
              <a:gd name="connsiteY8" fmla="*/ 1016000 h 6694311"/>
              <a:gd name="connsiteX9" fmla="*/ 0 w 6637868"/>
              <a:gd name="connsiteY9" fmla="*/ 4323645 h 6694311"/>
              <a:gd name="connsiteX10" fmla="*/ 22578 w 6637868"/>
              <a:gd name="connsiteY10" fmla="*/ 6660445 h 6694311"/>
              <a:gd name="connsiteX11" fmla="*/ 1106311 w 6637868"/>
              <a:gd name="connsiteY11" fmla="*/ 6694311 h 6694311"/>
              <a:gd name="connsiteX12" fmla="*/ 1027289 w 6637868"/>
              <a:gd name="connsiteY12" fmla="*/ 6513689 h 6694311"/>
              <a:gd name="connsiteX13" fmla="*/ 508000 w 6637868"/>
              <a:gd name="connsiteY13" fmla="*/ 6513689 h 6694311"/>
              <a:gd name="connsiteX14" fmla="*/ 203200 w 6637868"/>
              <a:gd name="connsiteY14" fmla="*/ 6457245 h 6694311"/>
              <a:gd name="connsiteX15" fmla="*/ 158045 w 6637868"/>
              <a:gd name="connsiteY15" fmla="*/ 3318934 h 6694311"/>
              <a:gd name="connsiteX16" fmla="*/ 259645 w 6637868"/>
              <a:gd name="connsiteY16" fmla="*/ 632178 h 6694311"/>
              <a:gd name="connsiteX17" fmla="*/ 428978 w 6637868"/>
              <a:gd name="connsiteY17" fmla="*/ 327378 h 6694311"/>
              <a:gd name="connsiteX18" fmla="*/ 1377245 w 6637868"/>
              <a:gd name="connsiteY18" fmla="*/ 135467 h 6694311"/>
              <a:gd name="connsiteX19" fmla="*/ 3036711 w 6637868"/>
              <a:gd name="connsiteY19" fmla="*/ 191911 h 6694311"/>
              <a:gd name="connsiteX20" fmla="*/ 3984978 w 6637868"/>
              <a:gd name="connsiteY20" fmla="*/ 699911 h 6694311"/>
              <a:gd name="connsiteX21" fmla="*/ 4775200 w 6637868"/>
              <a:gd name="connsiteY21" fmla="*/ 1636889 h 6694311"/>
              <a:gd name="connsiteX22" fmla="*/ 5102578 w 6637868"/>
              <a:gd name="connsiteY22" fmla="*/ 1851378 h 6694311"/>
              <a:gd name="connsiteX0" fmla="*/ 5102578 w 6637868"/>
              <a:gd name="connsiteY0" fmla="*/ 1880888 h 6723821"/>
              <a:gd name="connsiteX1" fmla="*/ 6637868 w 6637868"/>
              <a:gd name="connsiteY1" fmla="*/ 989066 h 6723821"/>
              <a:gd name="connsiteX2" fmla="*/ 5215467 w 6637868"/>
              <a:gd name="connsiteY2" fmla="*/ 6932 h 6723821"/>
              <a:gd name="connsiteX3" fmla="*/ 3973689 w 6637868"/>
              <a:gd name="connsiteY3" fmla="*/ 469777 h 6723821"/>
              <a:gd name="connsiteX4" fmla="*/ 3567289 w 6637868"/>
              <a:gd name="connsiteY4" fmla="*/ 119821 h 6723821"/>
              <a:gd name="connsiteX5" fmla="*/ 2675467 w 6637868"/>
              <a:gd name="connsiteY5" fmla="*/ 29510 h 6723821"/>
              <a:gd name="connsiteX6" fmla="*/ 1253067 w 6637868"/>
              <a:gd name="connsiteY6" fmla="*/ 52088 h 6723821"/>
              <a:gd name="connsiteX7" fmla="*/ 135467 w 6637868"/>
              <a:gd name="connsiteY7" fmla="*/ 63377 h 6723821"/>
              <a:gd name="connsiteX8" fmla="*/ 0 w 6637868"/>
              <a:gd name="connsiteY8" fmla="*/ 1045510 h 6723821"/>
              <a:gd name="connsiteX9" fmla="*/ 0 w 6637868"/>
              <a:gd name="connsiteY9" fmla="*/ 4353155 h 6723821"/>
              <a:gd name="connsiteX10" fmla="*/ 22578 w 6637868"/>
              <a:gd name="connsiteY10" fmla="*/ 6689955 h 6723821"/>
              <a:gd name="connsiteX11" fmla="*/ 1106311 w 6637868"/>
              <a:gd name="connsiteY11" fmla="*/ 6723821 h 6723821"/>
              <a:gd name="connsiteX12" fmla="*/ 1027289 w 6637868"/>
              <a:gd name="connsiteY12" fmla="*/ 6543199 h 6723821"/>
              <a:gd name="connsiteX13" fmla="*/ 508000 w 6637868"/>
              <a:gd name="connsiteY13" fmla="*/ 6543199 h 6723821"/>
              <a:gd name="connsiteX14" fmla="*/ 203200 w 6637868"/>
              <a:gd name="connsiteY14" fmla="*/ 6486755 h 6723821"/>
              <a:gd name="connsiteX15" fmla="*/ 158045 w 6637868"/>
              <a:gd name="connsiteY15" fmla="*/ 3348444 h 6723821"/>
              <a:gd name="connsiteX16" fmla="*/ 259645 w 6637868"/>
              <a:gd name="connsiteY16" fmla="*/ 661688 h 6723821"/>
              <a:gd name="connsiteX17" fmla="*/ 428978 w 6637868"/>
              <a:gd name="connsiteY17" fmla="*/ 356888 h 6723821"/>
              <a:gd name="connsiteX18" fmla="*/ 1377245 w 6637868"/>
              <a:gd name="connsiteY18" fmla="*/ 164977 h 6723821"/>
              <a:gd name="connsiteX19" fmla="*/ 3036711 w 6637868"/>
              <a:gd name="connsiteY19" fmla="*/ 221421 h 6723821"/>
              <a:gd name="connsiteX20" fmla="*/ 3984978 w 6637868"/>
              <a:gd name="connsiteY20" fmla="*/ 729421 h 6723821"/>
              <a:gd name="connsiteX21" fmla="*/ 4775200 w 6637868"/>
              <a:gd name="connsiteY21" fmla="*/ 1666399 h 6723821"/>
              <a:gd name="connsiteX22" fmla="*/ 5102578 w 6637868"/>
              <a:gd name="connsiteY22" fmla="*/ 1880888 h 6723821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3036711 w 6637868"/>
              <a:gd name="connsiteY19" fmla="*/ 249524 h 6751924"/>
              <a:gd name="connsiteX20" fmla="*/ 3984978 w 6637868"/>
              <a:gd name="connsiteY20" fmla="*/ 757524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3984978 w 6637868"/>
              <a:gd name="connsiteY20" fmla="*/ 757524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2833511 w 6637868"/>
              <a:gd name="connsiteY21" fmla="*/ 3602325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2709334 w 6637868"/>
              <a:gd name="connsiteY21" fmla="*/ 3591036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1648177 w 6637868"/>
              <a:gd name="connsiteY21" fmla="*/ 6029435 h 6751924"/>
              <a:gd name="connsiteX22" fmla="*/ 2709334 w 6637868"/>
              <a:gd name="connsiteY22" fmla="*/ 3591036 h 6751924"/>
              <a:gd name="connsiteX23" fmla="*/ 5102578 w 6637868"/>
              <a:gd name="connsiteY23" fmla="*/ 1908991 h 675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7868" h="6751924">
                <a:moveTo>
                  <a:pt x="5102578" y="1908991"/>
                </a:moveTo>
                <a:lnTo>
                  <a:pt x="6637868" y="1017169"/>
                </a:lnTo>
                <a:cubicBezTo>
                  <a:pt x="5843882" y="80191"/>
                  <a:pt x="5586119" y="189316"/>
                  <a:pt x="5215467" y="35035"/>
                </a:cubicBezTo>
                <a:cubicBezTo>
                  <a:pt x="4844815" y="-119246"/>
                  <a:pt x="4609630" y="298443"/>
                  <a:pt x="4413956" y="91480"/>
                </a:cubicBezTo>
                <a:lnTo>
                  <a:pt x="3567289" y="147924"/>
                </a:lnTo>
                <a:lnTo>
                  <a:pt x="2675467" y="57613"/>
                </a:lnTo>
                <a:lnTo>
                  <a:pt x="1253067" y="80191"/>
                </a:lnTo>
                <a:lnTo>
                  <a:pt x="135467" y="91480"/>
                </a:lnTo>
                <a:lnTo>
                  <a:pt x="0" y="1073613"/>
                </a:lnTo>
                <a:lnTo>
                  <a:pt x="0" y="4381258"/>
                </a:lnTo>
                <a:lnTo>
                  <a:pt x="22578" y="6718058"/>
                </a:lnTo>
                <a:lnTo>
                  <a:pt x="1106311" y="6751924"/>
                </a:lnTo>
                <a:lnTo>
                  <a:pt x="1027289" y="6571302"/>
                </a:lnTo>
                <a:lnTo>
                  <a:pt x="508000" y="6571302"/>
                </a:lnTo>
                <a:lnTo>
                  <a:pt x="203200" y="6514858"/>
                </a:lnTo>
                <a:lnTo>
                  <a:pt x="158045" y="3376547"/>
                </a:lnTo>
                <a:lnTo>
                  <a:pt x="259645" y="689791"/>
                </a:lnTo>
                <a:lnTo>
                  <a:pt x="428978" y="384991"/>
                </a:lnTo>
                <a:lnTo>
                  <a:pt x="1377245" y="193080"/>
                </a:lnTo>
                <a:lnTo>
                  <a:pt x="2698045" y="938147"/>
                </a:lnTo>
                <a:lnTo>
                  <a:pt x="2257778" y="2247658"/>
                </a:lnTo>
                <a:cubicBezTo>
                  <a:pt x="2174993" y="2618310"/>
                  <a:pt x="1572918" y="5805539"/>
                  <a:pt x="1648177" y="6029435"/>
                </a:cubicBezTo>
                <a:cubicBezTo>
                  <a:pt x="1723436" y="6253331"/>
                  <a:pt x="2225793" y="3799880"/>
                  <a:pt x="2709334" y="3591036"/>
                </a:cubicBezTo>
                <a:lnTo>
                  <a:pt x="5102578" y="1908991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117600" y="2111022"/>
            <a:ext cx="8432800" cy="4696178"/>
          </a:xfrm>
          <a:custGeom>
            <a:avLst/>
            <a:gdLst>
              <a:gd name="connsiteX0" fmla="*/ 8432800 w 8432800"/>
              <a:gd name="connsiteY0" fmla="*/ 1535289 h 4696178"/>
              <a:gd name="connsiteX1" fmla="*/ 6818489 w 8432800"/>
              <a:gd name="connsiteY1" fmla="*/ 0 h 4696178"/>
              <a:gd name="connsiteX2" fmla="*/ 5926667 w 8432800"/>
              <a:gd name="connsiteY2" fmla="*/ 237067 h 4696178"/>
              <a:gd name="connsiteX3" fmla="*/ 4876800 w 8432800"/>
              <a:gd name="connsiteY3" fmla="*/ 722489 h 4696178"/>
              <a:gd name="connsiteX4" fmla="*/ 3917244 w 8432800"/>
              <a:gd name="connsiteY4" fmla="*/ 1275645 h 4696178"/>
              <a:gd name="connsiteX5" fmla="*/ 3352800 w 8432800"/>
              <a:gd name="connsiteY5" fmla="*/ 1444978 h 4696178"/>
              <a:gd name="connsiteX6" fmla="*/ 3375378 w 8432800"/>
              <a:gd name="connsiteY6" fmla="*/ 1930400 h 4696178"/>
              <a:gd name="connsiteX7" fmla="*/ 5068711 w 8432800"/>
              <a:gd name="connsiteY7" fmla="*/ 1174045 h 4696178"/>
              <a:gd name="connsiteX8" fmla="*/ 5791200 w 8432800"/>
              <a:gd name="connsiteY8" fmla="*/ 1106311 h 4696178"/>
              <a:gd name="connsiteX9" fmla="*/ 7236178 w 8432800"/>
              <a:gd name="connsiteY9" fmla="*/ 2009422 h 4696178"/>
              <a:gd name="connsiteX10" fmla="*/ 8263467 w 8432800"/>
              <a:gd name="connsiteY10" fmla="*/ 2833511 h 4696178"/>
              <a:gd name="connsiteX11" fmla="*/ 8331200 w 8432800"/>
              <a:gd name="connsiteY11" fmla="*/ 4289778 h 4696178"/>
              <a:gd name="connsiteX12" fmla="*/ 7676444 w 8432800"/>
              <a:gd name="connsiteY12" fmla="*/ 4572000 h 4696178"/>
              <a:gd name="connsiteX13" fmla="*/ 4334933 w 8432800"/>
              <a:gd name="connsiteY13" fmla="*/ 4628445 h 4696178"/>
              <a:gd name="connsiteX14" fmla="*/ 0 w 8432800"/>
              <a:gd name="connsiteY14" fmla="*/ 4504267 h 4696178"/>
              <a:gd name="connsiteX15" fmla="*/ 79022 w 8432800"/>
              <a:gd name="connsiteY15" fmla="*/ 4651022 h 4696178"/>
              <a:gd name="connsiteX16" fmla="*/ 8421511 w 8432800"/>
              <a:gd name="connsiteY16" fmla="*/ 4696178 h 4696178"/>
              <a:gd name="connsiteX17" fmla="*/ 8432800 w 8432800"/>
              <a:gd name="connsiteY17" fmla="*/ 1535289 h 469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432800" h="4696178">
                <a:moveTo>
                  <a:pt x="8432800" y="1535289"/>
                </a:moveTo>
                <a:lnTo>
                  <a:pt x="6818489" y="0"/>
                </a:lnTo>
                <a:lnTo>
                  <a:pt x="5926667" y="237067"/>
                </a:lnTo>
                <a:lnTo>
                  <a:pt x="4876800" y="722489"/>
                </a:lnTo>
                <a:lnTo>
                  <a:pt x="3917244" y="1275645"/>
                </a:lnTo>
                <a:lnTo>
                  <a:pt x="3352800" y="1444978"/>
                </a:lnTo>
                <a:lnTo>
                  <a:pt x="3375378" y="1930400"/>
                </a:lnTo>
                <a:lnTo>
                  <a:pt x="5068711" y="1174045"/>
                </a:lnTo>
                <a:lnTo>
                  <a:pt x="5791200" y="1106311"/>
                </a:lnTo>
                <a:lnTo>
                  <a:pt x="7236178" y="2009422"/>
                </a:lnTo>
                <a:lnTo>
                  <a:pt x="8263467" y="2833511"/>
                </a:lnTo>
                <a:lnTo>
                  <a:pt x="8331200" y="4289778"/>
                </a:lnTo>
                <a:lnTo>
                  <a:pt x="7676444" y="4572000"/>
                </a:lnTo>
                <a:lnTo>
                  <a:pt x="4334933" y="4628445"/>
                </a:lnTo>
                <a:lnTo>
                  <a:pt x="0" y="4504267"/>
                </a:lnTo>
                <a:lnTo>
                  <a:pt x="79022" y="4651022"/>
                </a:lnTo>
                <a:lnTo>
                  <a:pt x="8421511" y="4696178"/>
                </a:lnTo>
                <a:lnTo>
                  <a:pt x="8432800" y="1535289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3781778" y="4763911"/>
            <a:ext cx="1862666" cy="1298222"/>
          </a:xfrm>
          <a:custGeom>
            <a:avLst/>
            <a:gdLst>
              <a:gd name="connsiteX0" fmla="*/ 1862666 w 1862666"/>
              <a:gd name="connsiteY0" fmla="*/ 158045 h 1298222"/>
              <a:gd name="connsiteX1" fmla="*/ 485422 w 1862666"/>
              <a:gd name="connsiteY1" fmla="*/ 0 h 1298222"/>
              <a:gd name="connsiteX2" fmla="*/ 598311 w 1862666"/>
              <a:gd name="connsiteY2" fmla="*/ 519289 h 1298222"/>
              <a:gd name="connsiteX3" fmla="*/ 135466 w 1862666"/>
              <a:gd name="connsiteY3" fmla="*/ 993422 h 1298222"/>
              <a:gd name="connsiteX4" fmla="*/ 0 w 1862666"/>
              <a:gd name="connsiteY4" fmla="*/ 1298222 h 1298222"/>
              <a:gd name="connsiteX5" fmla="*/ 1817511 w 1862666"/>
              <a:gd name="connsiteY5" fmla="*/ 936978 h 1298222"/>
              <a:gd name="connsiteX6" fmla="*/ 1862666 w 1862666"/>
              <a:gd name="connsiteY6" fmla="*/ 158045 h 129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2666" h="1298222">
                <a:moveTo>
                  <a:pt x="1862666" y="158045"/>
                </a:moveTo>
                <a:lnTo>
                  <a:pt x="485422" y="0"/>
                </a:lnTo>
                <a:lnTo>
                  <a:pt x="598311" y="519289"/>
                </a:lnTo>
                <a:lnTo>
                  <a:pt x="135466" y="993422"/>
                </a:lnTo>
                <a:lnTo>
                  <a:pt x="0" y="1298222"/>
                </a:lnTo>
                <a:lnTo>
                  <a:pt x="1817511" y="936978"/>
                </a:lnTo>
                <a:lnTo>
                  <a:pt x="1862666" y="158045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4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타원 218"/>
          <p:cNvSpPr/>
          <p:nvPr/>
        </p:nvSpPr>
        <p:spPr>
          <a:xfrm>
            <a:off x="9810261" y="217646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0192774" y="207844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NPC</a:t>
            </a:r>
            <a:endParaRPr kumimoji="1" lang="ko-KR" altLang="en-US" dirty="0"/>
          </a:p>
        </p:txBody>
      </p:sp>
      <p:sp>
        <p:nvSpPr>
          <p:cNvPr id="221" name="타원 220"/>
          <p:cNvSpPr/>
          <p:nvPr/>
        </p:nvSpPr>
        <p:spPr>
          <a:xfrm>
            <a:off x="9810261" y="2674877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2" name="텍스트 상자 221"/>
          <p:cNvSpPr txBox="1"/>
          <p:nvPr/>
        </p:nvSpPr>
        <p:spPr>
          <a:xfrm>
            <a:off x="10192774" y="256773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캐릭터 생성지점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-16933"/>
            <a:ext cx="9593705" cy="687493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419726" y="1100851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타원 216"/>
          <p:cNvSpPr/>
          <p:nvPr/>
        </p:nvSpPr>
        <p:spPr>
          <a:xfrm>
            <a:off x="2858938" y="5623582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타원 219"/>
          <p:cNvSpPr/>
          <p:nvPr/>
        </p:nvSpPr>
        <p:spPr>
          <a:xfrm>
            <a:off x="1240209" y="1100851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9" name="타원 238"/>
          <p:cNvSpPr/>
          <p:nvPr/>
        </p:nvSpPr>
        <p:spPr>
          <a:xfrm>
            <a:off x="1715514" y="123279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0" name="타원 239"/>
          <p:cNvSpPr/>
          <p:nvPr/>
        </p:nvSpPr>
        <p:spPr>
          <a:xfrm>
            <a:off x="3228670" y="5705092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9810261" y="317296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텍스트 상자 244"/>
          <p:cNvSpPr txBox="1"/>
          <p:nvPr/>
        </p:nvSpPr>
        <p:spPr>
          <a:xfrm>
            <a:off x="1019277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부활지점</a:t>
            </a:r>
            <a:endParaRPr kumimoji="1"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757374" y="3570235"/>
            <a:ext cx="338997" cy="337623"/>
            <a:chOff x="4190240" y="2472727"/>
            <a:chExt cx="497298" cy="495282"/>
          </a:xfrm>
        </p:grpSpPr>
        <p:sp>
          <p:nvSpPr>
            <p:cNvPr id="15" name="달 14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번개[L] 15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6" name="텍스트 상자 215"/>
          <p:cNvSpPr txBox="1"/>
          <p:nvPr/>
        </p:nvSpPr>
        <p:spPr>
          <a:xfrm>
            <a:off x="10192774" y="3501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트리거</a:t>
            </a:r>
            <a:endParaRPr kumimoji="1" lang="ko-KR" altLang="en-US" dirty="0"/>
          </a:p>
        </p:txBody>
      </p:sp>
      <p:sp>
        <p:nvSpPr>
          <p:cNvPr id="229" name="타원 228"/>
          <p:cNvSpPr/>
          <p:nvPr/>
        </p:nvSpPr>
        <p:spPr>
          <a:xfrm>
            <a:off x="6940670" y="5725768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타원 217"/>
          <p:cNvSpPr/>
          <p:nvPr/>
        </p:nvSpPr>
        <p:spPr>
          <a:xfrm>
            <a:off x="1138023" y="310635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 rot="20661581">
            <a:off x="1646020" y="1517891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9691571" y="4101158"/>
            <a:ext cx="507640" cy="1590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텍스트 상자 223"/>
          <p:cNvSpPr txBox="1"/>
          <p:nvPr/>
        </p:nvSpPr>
        <p:spPr>
          <a:xfrm>
            <a:off x="10192774" y="3996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문</a:t>
            </a:r>
            <a:endParaRPr kumimoji="1" lang="ko-KR" altLang="en-US" dirty="0"/>
          </a:p>
        </p:txBody>
      </p:sp>
      <p:sp>
        <p:nvSpPr>
          <p:cNvPr id="227" name="직사각형 226"/>
          <p:cNvSpPr/>
          <p:nvPr/>
        </p:nvSpPr>
        <p:spPr>
          <a:xfrm rot="452598">
            <a:off x="839366" y="4620380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0" name="직사각형 229"/>
          <p:cNvSpPr/>
          <p:nvPr/>
        </p:nvSpPr>
        <p:spPr>
          <a:xfrm rot="5560525">
            <a:off x="3431442" y="6277889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1" name="직사각형 230"/>
          <p:cNvSpPr/>
          <p:nvPr/>
        </p:nvSpPr>
        <p:spPr>
          <a:xfrm rot="5560525">
            <a:off x="6358232" y="4709595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84517" y="737691"/>
            <a:ext cx="747036" cy="31086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갤드런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2" name="모서리가 둥근 직사각형 231"/>
          <p:cNvSpPr/>
          <p:nvPr/>
        </p:nvSpPr>
        <p:spPr>
          <a:xfrm>
            <a:off x="1398386" y="3031131"/>
            <a:ext cx="747036" cy="31086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바크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1904906" y="105094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모서리가 둥근 직사각형 233"/>
          <p:cNvSpPr/>
          <p:nvPr/>
        </p:nvSpPr>
        <p:spPr>
          <a:xfrm>
            <a:off x="1971941" y="703508"/>
            <a:ext cx="747036" cy="31086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잉크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2608806" y="5254821"/>
            <a:ext cx="747036" cy="31086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새리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7099782" y="5345887"/>
            <a:ext cx="873292" cy="31086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에스티나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31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6931</TotalTime>
  <Words>1486</Words>
  <Application>Microsoft Macintosh PowerPoint</Application>
  <PresentationFormat>와이드스크린</PresentationFormat>
  <Paragraphs>550</Paragraphs>
  <Slides>27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1222</cp:revision>
  <cp:lastPrinted>2016-05-19T07:43:09Z</cp:lastPrinted>
  <dcterms:created xsi:type="dcterms:W3CDTF">2016-04-26T05:01:04Z</dcterms:created>
  <dcterms:modified xsi:type="dcterms:W3CDTF">2016-09-25T17:44:24Z</dcterms:modified>
</cp:coreProperties>
</file>